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92" r:id="rId2"/>
    <p:sldId id="291" r:id="rId3"/>
    <p:sldId id="293" r:id="rId4"/>
    <p:sldId id="294" r:id="rId5"/>
    <p:sldId id="295" r:id="rId6"/>
    <p:sldId id="296" r:id="rId7"/>
    <p:sldId id="297" r:id="rId8"/>
    <p:sldId id="298" r:id="rId9"/>
    <p:sldId id="299" r:id="rId10"/>
    <p:sldId id="300" r:id="rId11"/>
    <p:sldId id="301" r:id="rId12"/>
    <p:sldId id="302" r:id="rId13"/>
    <p:sldId id="303" r:id="rId14"/>
    <p:sldId id="288" r:id="rId15"/>
    <p:sldId id="304" r:id="rId16"/>
    <p:sldId id="305" r:id="rId17"/>
    <p:sldId id="289" r:id="rId18"/>
    <p:sldId id="306" r:id="rId19"/>
    <p:sldId id="290" r:id="rId20"/>
    <p:sldId id="307" r:id="rId21"/>
    <p:sldId id="308" r:id="rId22"/>
    <p:sldId id="309"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FFB62D"/>
    <a:srgbClr val="FFD991"/>
    <a:srgbClr val="FFEEC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699" autoAdjust="0"/>
    <p:restoredTop sz="86343" autoAdjust="0"/>
  </p:normalViewPr>
  <p:slideViewPr>
    <p:cSldViewPr snapToGrid="0">
      <p:cViewPr varScale="1">
        <p:scale>
          <a:sx n="75" d="100"/>
          <a:sy n="75" d="100"/>
        </p:scale>
        <p:origin x="-654" y="-84"/>
      </p:cViewPr>
      <p:guideLst>
        <p:guide orient="horz" pos="1379"/>
        <p:guide pos="801"/>
      </p:guideLst>
    </p:cSldViewPr>
  </p:slideViewPr>
  <p:notesTextViewPr>
    <p:cViewPr>
      <p:scale>
        <a:sx n="100" d="100"/>
        <a:sy n="100" d="100"/>
      </p:scale>
      <p:origin x="0" y="0"/>
    </p:cViewPr>
  </p:notesTextViewPr>
  <p:sorterViewPr>
    <p:cViewPr>
      <p:scale>
        <a:sx n="66" d="100"/>
        <a:sy n="66" d="100"/>
      </p:scale>
      <p:origin x="0" y="0"/>
    </p:cViewPr>
  </p:sorterViewPr>
  <p:gridSpacing cx="77716063" cy="77716063"/>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379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0AA881E-E9D8-428D-8135-97F35263BE7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dougiamas.co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Moodle</a:t>
            </a:r>
            <a:r>
              <a:rPr lang="en-US" baseline="0" dirty="0" smtClean="0"/>
              <a:t> Architecture </a:t>
            </a:r>
          </a:p>
          <a:p>
            <a:endParaRPr lang="en-US" baseline="0" dirty="0" smtClean="0"/>
          </a:p>
          <a:p>
            <a:pPr defTabSz="828675" hangingPunct="0">
              <a:lnSpc>
                <a:spcPct val="93000"/>
              </a:lnSpc>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sz="1200" dirty="0" smtClean="0"/>
              <a:t>Activities</a:t>
            </a:r>
            <a:r>
              <a:rPr lang="en-GB" sz="1200" baseline="0" dirty="0" smtClean="0"/>
              <a:t> </a:t>
            </a:r>
            <a:r>
              <a:rPr lang="en-GB" sz="1200" dirty="0" smtClean="0"/>
              <a:t>are at the heart of a course management system.  Moodle was designed by an educator and computer scientist, with “social constructionist” principles in mind.  “</a:t>
            </a:r>
            <a:r>
              <a:rPr lang="en-GB" sz="1200" dirty="0" err="1" smtClean="0"/>
              <a:t>Constructionism</a:t>
            </a:r>
            <a:r>
              <a:rPr lang="en-GB" sz="1200" dirty="0" smtClean="0"/>
              <a:t> asserts that learning is particularly effective when constructing something for others to experience. This can be anything from a spoken sentence or an internet posting, to more complex artefacts like a painting, a house or a software package.</a:t>
            </a:r>
          </a:p>
          <a:p>
            <a:pPr defTabSz="828675" hangingPunct="0">
              <a:lnSpc>
                <a:spcPct val="93000"/>
              </a:lnSpc>
              <a:buClr>
                <a:srgbClr val="000000"/>
              </a:buClr>
              <a:buSzPct val="45000"/>
              <a:buFont typeface="StarSymbol" charset="0"/>
              <a:buNone/>
              <a:tabLst>
                <a:tab pos="657225" algn="l"/>
                <a:tab pos="1312863" algn="l"/>
                <a:tab pos="1970088" algn="l"/>
                <a:tab pos="2627313" algn="l"/>
                <a:tab pos="3282950" algn="l"/>
                <a:tab pos="3940175" algn="l"/>
                <a:tab pos="4595813" algn="l"/>
              </a:tabLst>
            </a:pPr>
            <a:endParaRPr lang="en-GB" sz="1200" dirty="0" smtClean="0"/>
          </a:p>
          <a:p>
            <a:pPr defTabSz="828675" hangingPunct="0">
              <a:lnSpc>
                <a:spcPct val="93000"/>
              </a:lnSpc>
              <a:spcBef>
                <a:spcPts val="1300"/>
              </a:spcBef>
              <a:spcAft>
                <a:spcPts val="1300"/>
              </a:spcAft>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sz="1200" dirty="0" smtClean="0"/>
              <a:t>The concept of </a:t>
            </a:r>
            <a:r>
              <a:rPr lang="en-GB" sz="1200" i="0" dirty="0" smtClean="0"/>
              <a:t>social constructivism </a:t>
            </a:r>
            <a:r>
              <a:rPr lang="en-GB" sz="1200" dirty="0" smtClean="0"/>
              <a:t>extends the above ideas into a social group constructing things for one another, collaboratively creating a small culture of shared artefacts with shared meanings. When one is immersed within a culture like this, one is learning all the time about how to be a part of that culture, on many levels.</a:t>
            </a:r>
            <a:endParaRPr lang="en-US" dirty="0"/>
          </a:p>
        </p:txBody>
      </p:sp>
      <p:sp>
        <p:nvSpPr>
          <p:cNvPr id="4" name="Slide Number Placeholder 3"/>
          <p:cNvSpPr>
            <a:spLocks noGrp="1"/>
          </p:cNvSpPr>
          <p:nvPr>
            <p:ph type="sldNum" sz="quarter" idx="10"/>
          </p:nvPr>
        </p:nvSpPr>
        <p:spPr/>
        <p:txBody>
          <a:bodyPr/>
          <a:lstStyle/>
          <a:p>
            <a:pPr>
              <a:defRPr/>
            </a:pPr>
            <a:fld id="{F0AA881E-E9D8-428D-8135-97F35263BE7A}" type="slidenum">
              <a:rPr lang="en-US" smtClean="0"/>
              <a:pPr>
                <a:defRPr/>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8222E295-988E-4A3C-92CF-1471A104D2A5}" type="slidenum">
              <a:rPr lang="en-US"/>
              <a:pPr/>
              <a:t>9</a:t>
            </a:fld>
            <a:endParaRPr lang="en-US"/>
          </a:p>
        </p:txBody>
      </p:sp>
      <p:sp>
        <p:nvSpPr>
          <p:cNvPr id="34819" name="Rectangle 2"/>
          <p:cNvSpPr>
            <a:spLocks noGrp="1" noRot="1" noChangeAspect="1" noChangeArrowheads="1" noTextEdit="1"/>
          </p:cNvSpPr>
          <p:nvPr>
            <p:ph type="sldImg"/>
          </p:nvPr>
        </p:nvSpPr>
        <p:spPr>
          <a:xfrm>
            <a:off x="1338263" y="914400"/>
            <a:ext cx="4181475" cy="3135313"/>
          </a:xfrm>
          <a:solidFill>
            <a:srgbClr val="FFFFFF"/>
          </a:solidFill>
          <a:ln/>
        </p:spPr>
      </p:sp>
      <p:sp>
        <p:nvSpPr>
          <p:cNvPr id="34820" name="Rectangle 3"/>
          <p:cNvSpPr>
            <a:spLocks noGrp="1" noChangeArrowheads="1"/>
          </p:cNvSpPr>
          <p:nvPr>
            <p:ph type="body" idx="1"/>
          </p:nvPr>
        </p:nvSpPr>
        <p:spPr>
          <a:xfrm>
            <a:off x="1046163" y="4352925"/>
            <a:ext cx="4772025" cy="3479800"/>
          </a:xfrm>
          <a:noFill/>
          <a:ln/>
        </p:spPr>
        <p:txBody>
          <a:bodyPr wrap="none" anchor="ct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solidFill>
                  <a:schemeClr val="tx1"/>
                </a:solidFill>
                <a:hlinkClick r:id="rId3" tooltip="http://dougiamas.com/"/>
              </a:rPr>
              <a:t>Martin Dougiamas</a:t>
            </a:r>
            <a:r>
              <a:rPr lang="en-US" dirty="0" smtClean="0">
                <a:solidFill>
                  <a:schemeClr val="tx1"/>
                </a:solidFill>
              </a:rPr>
              <a:t> </a:t>
            </a:r>
            <a:r>
              <a:rPr lang="en-US" dirty="0" smtClean="0"/>
              <a:t>is the founder and manager for the whole Moodle project. </a:t>
            </a:r>
            <a:endParaRPr lang="en-US" dirty="0"/>
          </a:p>
        </p:txBody>
      </p:sp>
      <p:sp>
        <p:nvSpPr>
          <p:cNvPr id="4" name="Slide Number Placeholder 3"/>
          <p:cNvSpPr>
            <a:spLocks noGrp="1"/>
          </p:cNvSpPr>
          <p:nvPr>
            <p:ph type="sldNum" sz="quarter" idx="10"/>
          </p:nvPr>
        </p:nvSpPr>
        <p:spPr/>
        <p:txBody>
          <a:bodyPr/>
          <a:lstStyle/>
          <a:p>
            <a:pPr>
              <a:defRPr/>
            </a:pPr>
            <a:fld id="{F0AA881E-E9D8-428D-8135-97F35263BE7A}" type="slidenum">
              <a:rPr lang="en-US" smtClean="0"/>
              <a:pPr>
                <a:defRPr/>
              </a:pPr>
              <a:t>15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a:r>
            <a:r>
              <a:rPr lang="en-US" baseline="0" dirty="0" smtClean="0"/>
              <a:t> Research on blended methods, distance education, and online classes. </a:t>
            </a:r>
            <a:endParaRPr lang="en-US" dirty="0"/>
          </a:p>
        </p:txBody>
      </p:sp>
      <p:sp>
        <p:nvSpPr>
          <p:cNvPr id="4" name="Slide Number Placeholder 3"/>
          <p:cNvSpPr>
            <a:spLocks noGrp="1"/>
          </p:cNvSpPr>
          <p:nvPr>
            <p:ph type="sldNum" sz="quarter" idx="10"/>
          </p:nvPr>
        </p:nvSpPr>
        <p:spPr/>
        <p:txBody>
          <a:bodyPr/>
          <a:lstStyle/>
          <a:p>
            <a:pPr>
              <a:defRPr/>
            </a:pPr>
            <a:fld id="{F0AA881E-E9D8-428D-8135-97F35263BE7A}" type="slidenum">
              <a:rPr lang="en-US" smtClean="0"/>
              <a:pPr>
                <a:defRPr/>
              </a:pPr>
              <a:t>18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2444409C-0EBB-402D-989A-262206621E83}" type="slidenum">
              <a:rPr lang="en-US" smtClean="0"/>
              <a:pPr/>
              <a:t>21</a:t>
            </a:fld>
            <a:endParaRPr lang="en-US" smtClean="0"/>
          </a:p>
        </p:txBody>
      </p:sp>
      <p:sp>
        <p:nvSpPr>
          <p:cNvPr id="35843" name="Rectangle 2"/>
          <p:cNvSpPr>
            <a:spLocks noChangeArrowheads="1" noTextEdit="1"/>
          </p:cNvSpPr>
          <p:nvPr>
            <p:ph type="sldImg"/>
          </p:nvPr>
        </p:nvSpPr>
        <p:spPr>
          <a:xfrm>
            <a:off x="1338263" y="914400"/>
            <a:ext cx="4181475" cy="3135313"/>
          </a:xfrm>
          <a:solidFill>
            <a:srgbClr val="FFFFFF"/>
          </a:solidFill>
          <a:ln/>
        </p:spPr>
      </p:sp>
      <p:sp>
        <p:nvSpPr>
          <p:cNvPr id="35844" name="Rectangle 3"/>
          <p:cNvSpPr>
            <a:spLocks noChangeArrowheads="1"/>
          </p:cNvSpPr>
          <p:nvPr>
            <p:ph type="body" idx="1"/>
          </p:nvPr>
        </p:nvSpPr>
        <p:spPr>
          <a:xfrm>
            <a:off x="1046163" y="4352925"/>
            <a:ext cx="4772025" cy="3479800"/>
          </a:xfrm>
          <a:noFill/>
          <a:ln/>
        </p:spPr>
        <p:txBody>
          <a:bodyPr wrap="none" anchor="ct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F13192BE-0EBC-4E98-8299-3F15CA4AB72E}" type="slidenum">
              <a:rPr lang="en-US" smtClean="0"/>
              <a:pPr/>
              <a:t>22</a:t>
            </a:fld>
            <a:endParaRPr lang="en-US" smtClean="0"/>
          </a:p>
        </p:txBody>
      </p:sp>
      <p:sp>
        <p:nvSpPr>
          <p:cNvPr id="58371" name="Rectangle 2"/>
          <p:cNvSpPr>
            <a:spLocks noChangeArrowheads="1" noTextEdit="1"/>
          </p:cNvSpPr>
          <p:nvPr>
            <p:ph type="sldImg"/>
          </p:nvPr>
        </p:nvSpPr>
        <p:spPr>
          <a:xfrm>
            <a:off x="1338263" y="914400"/>
            <a:ext cx="4181475" cy="3135313"/>
          </a:xfrm>
          <a:solidFill>
            <a:srgbClr val="FFFFFF"/>
          </a:solidFill>
          <a:ln/>
        </p:spPr>
      </p:sp>
      <p:sp>
        <p:nvSpPr>
          <p:cNvPr id="58372" name="Rectangle 3"/>
          <p:cNvSpPr>
            <a:spLocks noChangeArrowheads="1"/>
          </p:cNvSpPr>
          <p:nvPr>
            <p:ph type="body" idx="1"/>
          </p:nvPr>
        </p:nvSpPr>
        <p:spPr>
          <a:xfrm>
            <a:off x="1046163" y="4352925"/>
            <a:ext cx="4772025" cy="3479800"/>
          </a:xfrm>
          <a:noFill/>
          <a:ln/>
        </p:spPr>
        <p:txBody>
          <a:bodyPr wrap="none" anchor="ct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6" descr="Picture1"/>
          <p:cNvPicPr>
            <a:picLocks noChangeAspect="1" noChangeArrowheads="1"/>
          </p:cNvPicPr>
          <p:nvPr userDrawn="1"/>
        </p:nvPicPr>
        <p:blipFill>
          <a:blip r:embed="rId14"/>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moodle.org/"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hyperlink" Target="http://docs.moodle.org/en/User:Anthony_Borrow" TargetMode="External"/><Relationship Id="rId3" Type="http://schemas.openxmlformats.org/officeDocument/2006/relationships/hyperlink" Target="http://docs.moodle.org/en/User:Martin_Dougiamas" TargetMode="External"/><Relationship Id="rId7" Type="http://schemas.openxmlformats.org/officeDocument/2006/relationships/hyperlink" Target="http://docs.moodle.org/en/User:UrsHunkler"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docs.moodle.org/en/User:Helen_Foster" TargetMode="External"/><Relationship Id="rId5" Type="http://schemas.openxmlformats.org/officeDocument/2006/relationships/hyperlink" Target="http://docs.moodle.org/en/User:koen_roggemans" TargetMode="External"/><Relationship Id="rId4" Type="http://schemas.openxmlformats.org/officeDocument/2006/relationships/hyperlink" Target="http://docs.moodle.org/en/User:Eloy_Lafuente_%28stronk7%29"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hyperlink" Target="http://moodle.org/sites/"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t>Stage 1 – Need</a:t>
            </a:r>
            <a:endParaRPr lang="en-US" i="1" dirty="0"/>
          </a:p>
        </p:txBody>
      </p:sp>
      <p:sp>
        <p:nvSpPr>
          <p:cNvPr id="3" name="Subtitle 2"/>
          <p:cNvSpPr>
            <a:spLocks noGrp="1"/>
          </p:cNvSpPr>
          <p:nvPr>
            <p:ph type="subTitle" idx="1"/>
          </p:nvPr>
        </p:nvSpPr>
        <p:spPr/>
        <p:txBody>
          <a:bodyPr/>
          <a:lstStyle/>
          <a:p>
            <a:r>
              <a:rPr lang="en-US" dirty="0" smtClean="0"/>
              <a:t>The problem or need that existed which gave rise to the innovation?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i="1" dirty="0" smtClean="0"/>
              <a:t>Stage 4 - Commercialization</a:t>
            </a:r>
            <a:endParaRPr lang="en-US" i="1" dirty="0"/>
          </a:p>
        </p:txBody>
      </p:sp>
      <p:sp>
        <p:nvSpPr>
          <p:cNvPr id="4" name="Subtitle 3"/>
          <p:cNvSpPr>
            <a:spLocks noGrp="1"/>
          </p:cNvSpPr>
          <p:nvPr>
            <p:ph type="subTitle" idx="1"/>
          </p:nvPr>
        </p:nvSpPr>
        <p:spPr>
          <a:xfrm>
            <a:off x="868101" y="3886200"/>
            <a:ext cx="7396223" cy="1901142"/>
          </a:xfrm>
        </p:spPr>
        <p:txBody>
          <a:bodyPr/>
          <a:lstStyle/>
          <a:p>
            <a:r>
              <a:rPr lang="en-US" dirty="0" smtClean="0"/>
              <a:t>The production, manufacturing, packaging, marketing, and distribution of the innovation.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004840" y="274638"/>
            <a:ext cx="4681959" cy="1143000"/>
          </a:xfrm>
        </p:spPr>
        <p:txBody>
          <a:bodyPr/>
          <a:lstStyle/>
          <a:p>
            <a:r>
              <a:rPr lang="en-US" sz="2800" dirty="0" smtClean="0"/>
              <a:t>Open Source Software</a:t>
            </a:r>
            <a:endParaRPr lang="en-US" sz="2800" dirty="0"/>
          </a:p>
        </p:txBody>
      </p:sp>
      <p:sp>
        <p:nvSpPr>
          <p:cNvPr id="5" name="Content Placeholder 4"/>
          <p:cNvSpPr>
            <a:spLocks noGrp="1"/>
          </p:cNvSpPr>
          <p:nvPr>
            <p:ph idx="1"/>
          </p:nvPr>
        </p:nvSpPr>
        <p:spPr>
          <a:xfrm>
            <a:off x="457200" y="1600200"/>
            <a:ext cx="8229600" cy="4985795"/>
          </a:xfrm>
        </p:spPr>
        <p:txBody>
          <a:bodyPr/>
          <a:lstStyle/>
          <a:p>
            <a:r>
              <a:rPr lang="en-US" dirty="0" smtClean="0"/>
              <a:t>Provided freely as Open Source software under the GNU Public License</a:t>
            </a:r>
          </a:p>
          <a:p>
            <a:r>
              <a:rPr lang="en-US" dirty="0" smtClean="0"/>
              <a:t>Copyrighted – but additional freedoms are granted</a:t>
            </a:r>
          </a:p>
          <a:p>
            <a:r>
              <a:rPr lang="en-US" dirty="0" smtClean="0"/>
              <a:t>Developers can copy, </a:t>
            </a:r>
            <a:r>
              <a:rPr lang="en-US" smtClean="0"/>
              <a:t>use &amp; </a:t>
            </a:r>
            <a:r>
              <a:rPr lang="en-US" dirty="0" smtClean="0"/>
              <a:t>modify the software provided they agree to :</a:t>
            </a:r>
          </a:p>
          <a:p>
            <a:pPr lvl="1"/>
            <a:r>
              <a:rPr lang="en-US" sz="2400" dirty="0" smtClean="0"/>
              <a:t>Provide the source to others</a:t>
            </a:r>
          </a:p>
          <a:p>
            <a:pPr lvl="1"/>
            <a:r>
              <a:rPr lang="en-US" sz="2400" dirty="0" smtClean="0"/>
              <a:t> Not modify or remove the original license &amp; copyrights</a:t>
            </a:r>
          </a:p>
          <a:p>
            <a:pPr lvl="1"/>
            <a:r>
              <a:rPr lang="en-US" sz="2400" dirty="0" smtClean="0"/>
              <a:t>Apply the same license to any derivative work</a:t>
            </a:r>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No packaging necessary</a:t>
            </a:r>
          </a:p>
          <a:p>
            <a:r>
              <a:rPr lang="en-US" dirty="0" smtClean="0"/>
              <a:t>Can be downloaded from </a:t>
            </a:r>
            <a:r>
              <a:rPr lang="en-US" dirty="0" smtClean="0">
                <a:hlinkClick r:id="rId2"/>
              </a:rPr>
              <a:t>www.moodle.org</a:t>
            </a:r>
            <a:r>
              <a:rPr lang="en-US" dirty="0" smtClean="0"/>
              <a:t> onto a server computer</a:t>
            </a:r>
          </a:p>
          <a:p>
            <a:r>
              <a:rPr lang="en-US" dirty="0" smtClean="0"/>
              <a:t>Distribution to anyone with Internet access</a:t>
            </a:r>
          </a:p>
          <a:p>
            <a:r>
              <a:rPr lang="en-US" dirty="0" smtClean="0"/>
              <a:t>Marketing is done via</a:t>
            </a:r>
          </a:p>
          <a:p>
            <a:pPr lvl="1"/>
            <a:r>
              <a:rPr lang="en-US" sz="2400" dirty="0" smtClean="0"/>
              <a:t>Conference presentations on projects completed using Moodle</a:t>
            </a:r>
          </a:p>
          <a:p>
            <a:pPr lvl="1"/>
            <a:r>
              <a:rPr lang="en-US" sz="2400" dirty="0" smtClean="0"/>
              <a:t>Books written by non-Moodle employees (users)</a:t>
            </a:r>
          </a:p>
          <a:p>
            <a:pPr lvl="1"/>
            <a:r>
              <a:rPr lang="en-US" sz="2400" dirty="0" smtClean="0"/>
              <a:t>Worldwide news via the web site on Moodle Buzz</a:t>
            </a:r>
          </a:p>
          <a:p>
            <a:pPr>
              <a:buNone/>
            </a:pP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0359" y="274638"/>
            <a:ext cx="5376441" cy="697635"/>
          </a:xfrm>
        </p:spPr>
        <p:txBody>
          <a:bodyPr/>
          <a:lstStyle/>
          <a:p>
            <a:r>
              <a:rPr lang="en-US" sz="3200" dirty="0" smtClean="0"/>
              <a:t>Adoption Rate within Society</a:t>
            </a:r>
            <a:endParaRPr lang="en-US" sz="3200" dirty="0"/>
          </a:p>
        </p:txBody>
      </p:sp>
      <p:sp>
        <p:nvSpPr>
          <p:cNvPr id="3" name="Content Placeholder 2"/>
          <p:cNvSpPr>
            <a:spLocks noGrp="1"/>
          </p:cNvSpPr>
          <p:nvPr>
            <p:ph idx="1"/>
          </p:nvPr>
        </p:nvSpPr>
        <p:spPr>
          <a:xfrm>
            <a:off x="347241" y="1600199"/>
            <a:ext cx="8339559" cy="4071395"/>
          </a:xfrm>
        </p:spPr>
        <p:txBody>
          <a:bodyPr/>
          <a:lstStyle/>
          <a:p>
            <a:r>
              <a:rPr lang="en-US" sz="2400" dirty="0" smtClean="0"/>
              <a:t>Martin Dougiamas &amp; Moodle are at the beginning of a typical S-Curve for technology innovations.</a:t>
            </a:r>
          </a:p>
          <a:p>
            <a:r>
              <a:rPr lang="en-US" sz="2400" dirty="0" smtClean="0"/>
              <a:t>Changes are consistently imminent</a:t>
            </a:r>
          </a:p>
          <a:p>
            <a:r>
              <a:rPr lang="en-US" sz="2400" dirty="0" smtClean="0"/>
              <a:t>Future release are already in development</a:t>
            </a:r>
          </a:p>
          <a:p>
            <a:r>
              <a:rPr lang="en-US" sz="2400" dirty="0" smtClean="0"/>
              <a:t>Strategy is to keep things simple – very attractive to users</a:t>
            </a:r>
          </a:p>
          <a:p>
            <a:r>
              <a:rPr lang="en-US" sz="2400" dirty="0" smtClean="0"/>
              <a:t>Alternative to proprietary or</a:t>
            </a:r>
          </a:p>
          <a:p>
            <a:pPr>
              <a:buNone/>
            </a:pPr>
            <a:r>
              <a:rPr lang="en-US" sz="2400" dirty="0" smtClean="0"/>
              <a:t>    commercial online </a:t>
            </a:r>
          </a:p>
          <a:p>
            <a:pPr>
              <a:buNone/>
            </a:pPr>
            <a:r>
              <a:rPr lang="en-US" sz="2400" dirty="0" smtClean="0"/>
              <a:t>     Learning Management</a:t>
            </a:r>
          </a:p>
          <a:p>
            <a:pPr>
              <a:buNone/>
            </a:pPr>
            <a:r>
              <a:rPr lang="en-US" sz="2400" dirty="0" smtClean="0"/>
              <a:t>     Solutions</a:t>
            </a:r>
          </a:p>
          <a:p>
            <a:endParaRPr lang="en-US" dirty="0"/>
          </a:p>
        </p:txBody>
      </p:sp>
      <p:pic>
        <p:nvPicPr>
          <p:cNvPr id="4" name="Content Placeholder 3" descr="2009-01-10_1944.png"/>
          <p:cNvPicPr>
            <a:picLocks noChangeAspect="1"/>
          </p:cNvPicPr>
          <p:nvPr/>
        </p:nvPicPr>
        <p:blipFill>
          <a:blip r:embed="rId2"/>
          <a:stretch>
            <a:fillRect/>
          </a:stretch>
        </p:blipFill>
        <p:spPr>
          <a:xfrm>
            <a:off x="4930815" y="3844517"/>
            <a:ext cx="3854369" cy="26157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mtClean="0"/>
              <a:t>Innovators &amp; Early Adopters</a:t>
            </a:r>
          </a:p>
        </p:txBody>
      </p:sp>
      <p:sp>
        <p:nvSpPr>
          <p:cNvPr id="2051" name="Subtitle 2"/>
          <p:cNvSpPr>
            <a:spLocks noGrp="1"/>
          </p:cNvSpPr>
          <p:nvPr>
            <p:ph type="subTitle"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mtClean="0"/>
              <a:t>Who are they? What strategies are most convincing to adopt the innovation?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946966" y="274638"/>
            <a:ext cx="4739833" cy="1143000"/>
          </a:xfrm>
        </p:spPr>
        <p:txBody>
          <a:bodyPr/>
          <a:lstStyle/>
          <a:p>
            <a:r>
              <a:rPr lang="en-US" sz="3200" dirty="0" smtClean="0"/>
              <a:t>Key roles within Moodle</a:t>
            </a:r>
            <a:endParaRPr lang="en-US" sz="3200" dirty="0"/>
          </a:p>
        </p:txBody>
      </p:sp>
      <p:sp>
        <p:nvSpPr>
          <p:cNvPr id="7" name="Content Placeholder 6"/>
          <p:cNvSpPr>
            <a:spLocks noGrp="1"/>
          </p:cNvSpPr>
          <p:nvPr>
            <p:ph idx="1"/>
          </p:nvPr>
        </p:nvSpPr>
        <p:spPr/>
        <p:txBody>
          <a:bodyPr/>
          <a:lstStyle/>
          <a:p>
            <a:r>
              <a:rPr lang="en-US" sz="2800" dirty="0" smtClean="0"/>
              <a:t>Lead Developer &amp; Innovator - </a:t>
            </a:r>
            <a:r>
              <a:rPr lang="en-US" sz="2800" dirty="0" smtClean="0">
                <a:hlinkClick r:id="rId3" tooltip="User:Martin Dougiamas"/>
              </a:rPr>
              <a:t>Martin Dougiamas</a:t>
            </a:r>
            <a:r>
              <a:rPr lang="en-US" sz="2800" dirty="0" smtClean="0"/>
              <a:t> </a:t>
            </a:r>
          </a:p>
          <a:p>
            <a:r>
              <a:rPr lang="en-US" sz="2800" dirty="0" smtClean="0"/>
              <a:t>Knight in Shining Armor - </a:t>
            </a:r>
            <a:r>
              <a:rPr lang="en-US" sz="2800" dirty="0" smtClean="0">
                <a:hlinkClick r:id="rId4" tooltip="User:Eloy Lafuente (stronk7)"/>
              </a:rPr>
              <a:t>Eloy Lafuente</a:t>
            </a:r>
            <a:endParaRPr lang="en-US" sz="2800" dirty="0" smtClean="0"/>
          </a:p>
          <a:p>
            <a:r>
              <a:rPr lang="en-US" sz="2800" dirty="0" smtClean="0"/>
              <a:t>Translation Coordinator - </a:t>
            </a:r>
            <a:r>
              <a:rPr lang="en-US" sz="2800" dirty="0" smtClean="0">
                <a:hlinkClick r:id="rId5" tooltip="User:koen roggemans"/>
              </a:rPr>
              <a:t>Koen Roggemans</a:t>
            </a:r>
            <a:r>
              <a:rPr lang="en-US" sz="2800" dirty="0" smtClean="0"/>
              <a:t> </a:t>
            </a:r>
          </a:p>
          <a:p>
            <a:r>
              <a:rPr lang="en-US" sz="2800" dirty="0" smtClean="0"/>
              <a:t>Security Officer - </a:t>
            </a:r>
            <a:r>
              <a:rPr lang="en-US" sz="2800" u="sng" dirty="0" smtClean="0">
                <a:solidFill>
                  <a:schemeClr val="accent1">
                    <a:lumMod val="50000"/>
                  </a:schemeClr>
                </a:solidFill>
              </a:rPr>
              <a:t>Petr Škoda</a:t>
            </a:r>
          </a:p>
          <a:p>
            <a:r>
              <a:rPr lang="en-US" sz="2800" dirty="0" smtClean="0"/>
              <a:t>Community Manager - </a:t>
            </a:r>
            <a:r>
              <a:rPr lang="en-US" sz="2800" dirty="0" smtClean="0">
                <a:hlinkClick r:id="rId6" tooltip="User:Helen Foster"/>
              </a:rPr>
              <a:t>Helen Foster</a:t>
            </a:r>
            <a:r>
              <a:rPr lang="en-US" sz="2800" dirty="0" smtClean="0"/>
              <a:t> </a:t>
            </a:r>
          </a:p>
          <a:p>
            <a:r>
              <a:rPr lang="en-US" sz="2800" dirty="0" smtClean="0"/>
              <a:t>Themes Manager - </a:t>
            </a:r>
            <a:r>
              <a:rPr lang="en-US" sz="2800" dirty="0" smtClean="0">
                <a:hlinkClick r:id="rId7" tooltip="User:UrsHunkler"/>
              </a:rPr>
              <a:t>Urs Hunkler</a:t>
            </a:r>
            <a:r>
              <a:rPr lang="en-US" sz="2800" dirty="0" smtClean="0"/>
              <a:t> </a:t>
            </a:r>
          </a:p>
          <a:p>
            <a:r>
              <a:rPr lang="en-US" sz="2800" dirty="0" smtClean="0"/>
              <a:t>Contribution Coordinator - </a:t>
            </a:r>
            <a:r>
              <a:rPr lang="en-US" sz="2800" dirty="0" smtClean="0">
                <a:hlinkClick r:id="rId8" tooltip="User:Anthony Borrow"/>
              </a:rPr>
              <a:t>Anthony Borrow</a:t>
            </a:r>
            <a:r>
              <a:rPr lang="en-US" sz="2800" dirty="0" smtClean="0"/>
              <a:t> </a:t>
            </a:r>
          </a:p>
          <a:p>
            <a:endParaRPr lang="en-US" sz="2800" dirty="0" smtClean="0"/>
          </a:p>
          <a:p>
            <a:pPr algn="ctr">
              <a:buNone/>
            </a:pPr>
            <a:r>
              <a:rPr lang="en-US" sz="2400" dirty="0" smtClean="0"/>
              <a:t>From http://docs.moodle.org/en/Credits</a:t>
            </a:r>
            <a:endParaRPr lang="en-US"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45084" y="274638"/>
            <a:ext cx="5341716" cy="639762"/>
          </a:xfrm>
        </p:spPr>
        <p:txBody>
          <a:bodyPr/>
          <a:lstStyle/>
          <a:p>
            <a:r>
              <a:rPr lang="en-US" sz="3200" dirty="0" smtClean="0"/>
              <a:t>Strategies for Adoption</a:t>
            </a:r>
            <a:endParaRPr lang="en-US" sz="3200" dirty="0"/>
          </a:p>
        </p:txBody>
      </p:sp>
      <p:sp>
        <p:nvSpPr>
          <p:cNvPr id="5" name="Content Placeholder 4"/>
          <p:cNvSpPr>
            <a:spLocks noGrp="1"/>
          </p:cNvSpPr>
          <p:nvPr>
            <p:ph idx="1"/>
          </p:nvPr>
        </p:nvSpPr>
        <p:spPr/>
        <p:txBody>
          <a:bodyPr/>
          <a:lstStyle/>
          <a:p>
            <a:r>
              <a:rPr lang="en-US" dirty="0" smtClean="0"/>
              <a:t>Very small learning curve for teachers (just a few short hours)</a:t>
            </a:r>
          </a:p>
          <a:p>
            <a:r>
              <a:rPr lang="en-US" dirty="0" smtClean="0"/>
              <a:t>No cost for school district</a:t>
            </a:r>
          </a:p>
          <a:p>
            <a:r>
              <a:rPr lang="en-US" dirty="0" smtClean="0"/>
              <a:t>Class templates</a:t>
            </a:r>
          </a:p>
          <a:p>
            <a:r>
              <a:rPr lang="en-US" dirty="0" smtClean="0"/>
              <a:t>Classes already on Moodle for learning</a:t>
            </a:r>
          </a:p>
          <a:p>
            <a:pPr lvl="1"/>
            <a:r>
              <a:rPr lang="en-US" dirty="0" smtClean="0"/>
              <a:t>Currently, 10,038 sites in operation is the U.S.</a:t>
            </a:r>
          </a:p>
          <a:p>
            <a:r>
              <a:rPr lang="en-US" dirty="0" smtClean="0"/>
              <a:t>Many resources already available</a:t>
            </a:r>
          </a:p>
          <a:p>
            <a:pPr lvl="1"/>
            <a:r>
              <a:rPr lang="en-US" dirty="0" smtClean="0"/>
              <a:t>i.e. Alternative high school programs</a:t>
            </a:r>
          </a:p>
          <a:p>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ctr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mtClean="0"/>
              <a:t>Laggards</a:t>
            </a:r>
          </a:p>
        </p:txBody>
      </p:sp>
      <p:sp>
        <p:nvSpPr>
          <p:cNvPr id="3075" name="Subtitle 4"/>
          <p:cNvSpPr>
            <a:spLocks noGrp="1"/>
          </p:cNvSpPr>
          <p:nvPr>
            <p:ph type="subTitle"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mtClean="0"/>
              <a:t>Who are they? What strategies would be best to help move them toward adoption?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59484" y="274638"/>
            <a:ext cx="4427316" cy="1143000"/>
          </a:xfrm>
        </p:spPr>
        <p:txBody>
          <a:bodyPr/>
          <a:lstStyle/>
          <a:p>
            <a:r>
              <a:rPr lang="en-US" sz="3200" dirty="0" smtClean="0"/>
              <a:t>Rejection Notices</a:t>
            </a:r>
            <a:endParaRPr lang="en-US" sz="3200" dirty="0"/>
          </a:p>
        </p:txBody>
      </p:sp>
      <p:sp>
        <p:nvSpPr>
          <p:cNvPr id="5" name="Content Placeholder 4"/>
          <p:cNvSpPr>
            <a:spLocks noGrp="1"/>
          </p:cNvSpPr>
          <p:nvPr>
            <p:ph idx="1"/>
          </p:nvPr>
        </p:nvSpPr>
        <p:spPr/>
        <p:txBody>
          <a:bodyPr/>
          <a:lstStyle/>
          <a:p>
            <a:r>
              <a:rPr lang="en-US" dirty="0" smtClean="0"/>
              <a:t>Are you still using tried-and-true methods of teaching?</a:t>
            </a:r>
          </a:p>
          <a:p>
            <a:pPr lvl="1"/>
            <a:r>
              <a:rPr lang="en-US" sz="2400" dirty="0" smtClean="0"/>
              <a:t>Chalk board</a:t>
            </a:r>
          </a:p>
          <a:p>
            <a:pPr lvl="1"/>
            <a:r>
              <a:rPr lang="en-US" sz="2400" dirty="0" smtClean="0"/>
              <a:t>Overhead projector</a:t>
            </a:r>
          </a:p>
          <a:p>
            <a:pPr lvl="1"/>
            <a:r>
              <a:rPr lang="en-US" sz="2400" dirty="0" smtClean="0"/>
              <a:t>Paper and pencil (*note taking)</a:t>
            </a:r>
          </a:p>
          <a:p>
            <a:pPr lvl="1"/>
            <a:r>
              <a:rPr lang="en-US" sz="2400" dirty="0" smtClean="0"/>
              <a:t>Lectures</a:t>
            </a:r>
          </a:p>
          <a:p>
            <a:r>
              <a:rPr lang="en-US" dirty="0" smtClean="0"/>
              <a:t>Do you have a fear of technology?</a:t>
            </a:r>
          </a:p>
          <a:p>
            <a:r>
              <a:rPr lang="en-US" dirty="0" smtClean="0"/>
              <a:t>Do you believe that online education cannot be as good as traditional methods?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ctr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mtClean="0"/>
              <a:t>Perceived Attributes</a:t>
            </a:r>
          </a:p>
        </p:txBody>
      </p:sp>
      <p:sp>
        <p:nvSpPr>
          <p:cNvPr id="4099" name="Subtitle 4"/>
          <p:cNvSpPr>
            <a:spLocks noGrp="1"/>
          </p:cNvSpPr>
          <p:nvPr>
            <p:ph type="subTitle"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mtClean="0"/>
              <a:t>In order to meet critical mass in the education industry?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88152" y="274638"/>
            <a:ext cx="5098648" cy="1143000"/>
          </a:xfrm>
        </p:spPr>
        <p:txBody>
          <a:bodyPr/>
          <a:lstStyle/>
          <a:p>
            <a:r>
              <a:rPr lang="en-US" dirty="0" smtClean="0"/>
              <a:t>History</a:t>
            </a:r>
            <a:endParaRPr lang="en-US" dirty="0"/>
          </a:p>
        </p:txBody>
      </p:sp>
      <p:sp>
        <p:nvSpPr>
          <p:cNvPr id="3" name="Subtitle 2"/>
          <p:cNvSpPr>
            <a:spLocks noGrp="1"/>
          </p:cNvSpPr>
          <p:nvPr>
            <p:ph idx="1"/>
          </p:nvPr>
        </p:nvSpPr>
        <p:spPr/>
        <p:txBody>
          <a:bodyPr/>
          <a:lstStyle/>
          <a:p>
            <a:r>
              <a:rPr lang="en-US" dirty="0" smtClean="0"/>
              <a:t>Moodle is an active &amp; evolving work in progress</a:t>
            </a:r>
          </a:p>
          <a:p>
            <a:r>
              <a:rPr lang="en-US" dirty="0" smtClean="0"/>
              <a:t>Development was started by Martin Dougiamas</a:t>
            </a:r>
          </a:p>
          <a:p>
            <a:r>
              <a:rPr lang="en-US" dirty="0" smtClean="0"/>
              <a:t>Project started in the 90’s</a:t>
            </a:r>
          </a:p>
          <a:p>
            <a:r>
              <a:rPr lang="en-US" dirty="0" smtClean="0"/>
              <a:t>Webmaster &amp; administrator on WebCT</a:t>
            </a:r>
          </a:p>
          <a:p>
            <a:r>
              <a:rPr lang="en-US" dirty="0" smtClean="0"/>
              <a:t>Problems &amp; better way</a:t>
            </a:r>
          </a:p>
          <a:p>
            <a:endParaRPr lang="en-U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41852" y="274638"/>
            <a:ext cx="5144947" cy="1143000"/>
          </a:xfrm>
        </p:spPr>
        <p:txBody>
          <a:bodyPr/>
          <a:lstStyle/>
          <a:p>
            <a:r>
              <a:rPr lang="en-US" sz="3200" dirty="0" smtClean="0"/>
              <a:t>Why should I Change?</a:t>
            </a:r>
            <a:endParaRPr lang="en-US" sz="3200" dirty="0"/>
          </a:p>
        </p:txBody>
      </p:sp>
      <p:sp>
        <p:nvSpPr>
          <p:cNvPr id="5" name="Content Placeholder 4"/>
          <p:cNvSpPr>
            <a:spLocks noGrp="1"/>
          </p:cNvSpPr>
          <p:nvPr>
            <p:ph idx="1"/>
          </p:nvPr>
        </p:nvSpPr>
        <p:spPr/>
        <p:txBody>
          <a:bodyPr/>
          <a:lstStyle/>
          <a:p>
            <a:r>
              <a:rPr lang="en-US" dirty="0" smtClean="0"/>
              <a:t>Moodle is d</a:t>
            </a:r>
            <a:r>
              <a:rPr lang="en-US" dirty="0" smtClean="0"/>
              <a:t>istributed </a:t>
            </a:r>
            <a:r>
              <a:rPr lang="en-US" i="1" u="sng" dirty="0" smtClean="0"/>
              <a:t>free</a:t>
            </a:r>
            <a:r>
              <a:rPr lang="en-US" dirty="0" smtClean="0"/>
              <a:t> under Open Source licensing </a:t>
            </a:r>
          </a:p>
          <a:p>
            <a:r>
              <a:rPr lang="en-US" dirty="0" smtClean="0"/>
              <a:t>Districts can have</a:t>
            </a:r>
            <a:r>
              <a:rPr lang="en-US" dirty="0" smtClean="0"/>
              <a:t> access to source code </a:t>
            </a:r>
          </a:p>
          <a:p>
            <a:r>
              <a:rPr lang="en-US" dirty="0" smtClean="0"/>
              <a:t>Districts can make changes, if needed</a:t>
            </a:r>
          </a:p>
          <a:p>
            <a:r>
              <a:rPr lang="en-US" dirty="0" smtClean="0"/>
              <a:t>Small learning curve for teachers</a:t>
            </a:r>
          </a:p>
          <a:p>
            <a:r>
              <a:rPr lang="en-US" dirty="0" smtClean="0"/>
              <a:t>Modular design for adding activities</a:t>
            </a:r>
          </a:p>
          <a:p>
            <a:r>
              <a:rPr lang="en-US" dirty="0" smtClean="0"/>
              <a:t>Classroom templates available on Moodle</a:t>
            </a:r>
            <a:endParaRPr lang="en-US" dirty="0" smtClean="0"/>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3"/>
          <p:cNvSpPr txBox="1">
            <a:spLocks noChangeArrowheads="1"/>
          </p:cNvSpPr>
          <p:nvPr/>
        </p:nvSpPr>
        <p:spPr bwMode="auto">
          <a:xfrm>
            <a:off x="738188" y="1698624"/>
            <a:ext cx="7847012" cy="1717393"/>
          </a:xfrm>
          <a:prstGeom prst="rect">
            <a:avLst/>
          </a:prstGeom>
          <a:noFill/>
          <a:ln w="9525">
            <a:noFill/>
            <a:miter lim="800000"/>
            <a:headEnd/>
            <a:tailEnd/>
          </a:ln>
        </p:spPr>
        <p:txBody>
          <a:bodyPr wrap="square" lIns="0" tIns="0" rIns="0" bIns="0">
            <a:spAutoFit/>
          </a:bodyPr>
          <a:lstStyle/>
          <a:p>
            <a:pPr defTabSz="828675" hangingPunct="0">
              <a:lnSpc>
                <a:spcPct val="93000"/>
              </a:lnSpc>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sz="2000" dirty="0" smtClean="0"/>
              <a:t>A </a:t>
            </a:r>
            <a:r>
              <a:rPr lang="en-GB" sz="2000" dirty="0"/>
              <a:t>constructivist perspective views learners as actively engaged in making meaning, and teaching with that approach looks for what students can analyze, investigate, collaborate, share, build and generate based on what they already know, rather than what facts, skills, and processes they can parrot. Some of the tenets of constructivism in pedagogical terms include</a:t>
            </a:r>
            <a:r>
              <a:rPr lang="en-GB" sz="2000" dirty="0" smtClean="0"/>
              <a:t>:</a:t>
            </a:r>
            <a:endParaRPr lang="en-GB" sz="2000" dirty="0"/>
          </a:p>
        </p:txBody>
      </p:sp>
      <p:sp>
        <p:nvSpPr>
          <p:cNvPr id="8196" name="Text Box 6"/>
          <p:cNvSpPr txBox="1">
            <a:spLocks noChangeArrowheads="1"/>
          </p:cNvSpPr>
          <p:nvPr/>
        </p:nvSpPr>
        <p:spPr bwMode="auto">
          <a:xfrm>
            <a:off x="685800" y="3700463"/>
            <a:ext cx="7658100" cy="2664960"/>
          </a:xfrm>
          <a:prstGeom prst="rect">
            <a:avLst/>
          </a:prstGeom>
          <a:noFill/>
          <a:ln w="9525">
            <a:noFill/>
            <a:miter lim="800000"/>
            <a:headEnd/>
            <a:tailEnd/>
          </a:ln>
        </p:spPr>
        <p:txBody>
          <a:bodyPr wrap="square" lIns="0" tIns="0" rIns="0" bIns="0">
            <a:spAutoFit/>
          </a:bodyPr>
          <a:lstStyle/>
          <a:p>
            <a:pPr hangingPunct="0">
              <a:lnSpc>
                <a:spcPct val="93000"/>
              </a:lnSpc>
              <a:spcBef>
                <a:spcPct val="50000"/>
              </a:spcBef>
              <a:buClr>
                <a:srgbClr val="000000"/>
              </a:buClr>
              <a:buSzPct val="104000"/>
              <a:buFont typeface="Times New Roman" pitchFamily="18" charset="0"/>
              <a:buBlip>
                <a:blip r:embed="rId3"/>
              </a:buBlip>
              <a:tabLst>
                <a:tab pos="246063" algn="l"/>
                <a:tab pos="723900" algn="l"/>
                <a:tab pos="1447800" algn="l"/>
                <a:tab pos="2171700" algn="l"/>
                <a:tab pos="2895600" algn="l"/>
                <a:tab pos="3619500" algn="l"/>
                <a:tab pos="4343400" algn="l"/>
                <a:tab pos="5067300" algn="l"/>
                <a:tab pos="5791200" algn="l"/>
                <a:tab pos="6515100" algn="l"/>
              </a:tabLst>
            </a:pPr>
            <a:r>
              <a:rPr lang="en-GB" dirty="0">
                <a:solidFill>
                  <a:srgbClr val="FFFFFF"/>
                </a:solidFill>
              </a:rPr>
              <a:t>  </a:t>
            </a:r>
            <a:r>
              <a:rPr lang="en-GB" dirty="0"/>
              <a:t>Students come to class with an established world-view, formed by</a:t>
            </a:r>
            <a:br>
              <a:rPr lang="en-GB" dirty="0"/>
            </a:br>
            <a:r>
              <a:rPr lang="en-GB" dirty="0"/>
              <a:t>     years of prior experience and learning.</a:t>
            </a:r>
          </a:p>
          <a:p>
            <a:pPr hangingPunct="0">
              <a:lnSpc>
                <a:spcPct val="93000"/>
              </a:lnSpc>
              <a:spcBef>
                <a:spcPct val="25000"/>
              </a:spcBef>
              <a:buClr>
                <a:srgbClr val="000000"/>
              </a:buClr>
              <a:buSzPct val="104000"/>
              <a:buFont typeface="Times New Roman" pitchFamily="18" charset="0"/>
              <a:buBlip>
                <a:blip r:embed="rId3"/>
              </a:buBlip>
              <a:tabLst>
                <a:tab pos="246063" algn="l"/>
                <a:tab pos="723900" algn="l"/>
                <a:tab pos="1447800" algn="l"/>
                <a:tab pos="2171700" algn="l"/>
                <a:tab pos="2895600" algn="l"/>
                <a:tab pos="3619500" algn="l"/>
                <a:tab pos="4343400" algn="l"/>
                <a:tab pos="5067300" algn="l"/>
                <a:tab pos="5791200" algn="l"/>
                <a:tab pos="6515100" algn="l"/>
              </a:tabLst>
            </a:pPr>
            <a:r>
              <a:rPr lang="en-GB" dirty="0"/>
              <a:t>  Even as it evolves, a student’s world-view filters all experiences and</a:t>
            </a:r>
            <a:br>
              <a:rPr lang="en-GB" dirty="0"/>
            </a:br>
            <a:r>
              <a:rPr lang="en-GB" dirty="0"/>
              <a:t>     affects their interpretations of observations.</a:t>
            </a:r>
          </a:p>
          <a:p>
            <a:pPr hangingPunct="0">
              <a:lnSpc>
                <a:spcPct val="93000"/>
              </a:lnSpc>
              <a:spcBef>
                <a:spcPct val="25000"/>
              </a:spcBef>
              <a:buClr>
                <a:srgbClr val="000000"/>
              </a:buClr>
              <a:buSzPct val="104000"/>
              <a:buFont typeface="Times New Roman" pitchFamily="18" charset="0"/>
              <a:buBlip>
                <a:blip r:embed="rId3"/>
              </a:buBlip>
              <a:tabLst>
                <a:tab pos="246063" algn="l"/>
                <a:tab pos="723900" algn="l"/>
                <a:tab pos="1447800" algn="l"/>
                <a:tab pos="2171700" algn="l"/>
                <a:tab pos="2895600" algn="l"/>
                <a:tab pos="3619500" algn="l"/>
                <a:tab pos="4343400" algn="l"/>
                <a:tab pos="5067300" algn="l"/>
                <a:tab pos="5791200" algn="l"/>
                <a:tab pos="6515100" algn="l"/>
              </a:tabLst>
            </a:pPr>
            <a:r>
              <a:rPr lang="en-GB" dirty="0"/>
              <a:t>  For students to change their world-view requires work.</a:t>
            </a:r>
          </a:p>
          <a:p>
            <a:pPr hangingPunct="0">
              <a:lnSpc>
                <a:spcPct val="93000"/>
              </a:lnSpc>
              <a:spcBef>
                <a:spcPct val="25000"/>
              </a:spcBef>
              <a:buClr>
                <a:srgbClr val="000000"/>
              </a:buClr>
              <a:buSzPct val="104000"/>
              <a:buFont typeface="Times New Roman" pitchFamily="18" charset="0"/>
              <a:buBlip>
                <a:blip r:embed="rId3"/>
              </a:buBlip>
              <a:tabLst>
                <a:tab pos="246063" algn="l"/>
                <a:tab pos="723900" algn="l"/>
                <a:tab pos="1447800" algn="l"/>
                <a:tab pos="2171700" algn="l"/>
                <a:tab pos="2895600" algn="l"/>
                <a:tab pos="3619500" algn="l"/>
                <a:tab pos="4343400" algn="l"/>
                <a:tab pos="5067300" algn="l"/>
                <a:tab pos="5791200" algn="l"/>
                <a:tab pos="6515100" algn="l"/>
              </a:tabLst>
            </a:pPr>
            <a:r>
              <a:rPr lang="en-GB" dirty="0"/>
              <a:t>  Students learn from each other as well as the teacher.</a:t>
            </a:r>
          </a:p>
          <a:p>
            <a:pPr hangingPunct="0">
              <a:lnSpc>
                <a:spcPct val="93000"/>
              </a:lnSpc>
              <a:spcBef>
                <a:spcPct val="25000"/>
              </a:spcBef>
              <a:buClr>
                <a:srgbClr val="000000"/>
              </a:buClr>
              <a:buSzPct val="104000"/>
              <a:buFont typeface="Times New Roman" pitchFamily="18" charset="0"/>
              <a:buBlip>
                <a:blip r:embed="rId3"/>
              </a:buBlip>
              <a:tabLst>
                <a:tab pos="246063" algn="l"/>
                <a:tab pos="723900" algn="l"/>
                <a:tab pos="1447800" algn="l"/>
                <a:tab pos="2171700" algn="l"/>
                <a:tab pos="2895600" algn="l"/>
                <a:tab pos="3619500" algn="l"/>
                <a:tab pos="4343400" algn="l"/>
                <a:tab pos="5067300" algn="l"/>
                <a:tab pos="5791200" algn="l"/>
                <a:tab pos="6515100" algn="l"/>
              </a:tabLst>
            </a:pPr>
            <a:r>
              <a:rPr lang="en-GB" dirty="0"/>
              <a:t>  Students learn better by doing.</a:t>
            </a:r>
          </a:p>
          <a:p>
            <a:pPr hangingPunct="0">
              <a:lnSpc>
                <a:spcPct val="93000"/>
              </a:lnSpc>
              <a:spcBef>
                <a:spcPct val="25000"/>
              </a:spcBef>
              <a:buClr>
                <a:srgbClr val="000000"/>
              </a:buClr>
              <a:buSzPct val="104000"/>
              <a:buFont typeface="Times New Roman" pitchFamily="18" charset="0"/>
              <a:buBlip>
                <a:blip r:embed="rId3"/>
              </a:buBlip>
              <a:tabLst>
                <a:tab pos="246063" algn="l"/>
                <a:tab pos="723900" algn="l"/>
                <a:tab pos="1447800" algn="l"/>
                <a:tab pos="2171700" algn="l"/>
                <a:tab pos="2895600" algn="l"/>
                <a:tab pos="3619500" algn="l"/>
                <a:tab pos="4343400" algn="l"/>
                <a:tab pos="5067300" algn="l"/>
                <a:tab pos="5791200" algn="l"/>
                <a:tab pos="6515100" algn="l"/>
              </a:tabLst>
            </a:pPr>
            <a:r>
              <a:rPr lang="en-GB" dirty="0"/>
              <a:t>  Allowing and creating opportunities for all to have a voice promotes</a:t>
            </a:r>
            <a:br>
              <a:rPr lang="en-GB" dirty="0"/>
            </a:br>
            <a:r>
              <a:rPr lang="en-GB" dirty="0"/>
              <a:t>     the construction of new ideas.</a:t>
            </a:r>
          </a:p>
        </p:txBody>
      </p:sp>
      <p:sp>
        <p:nvSpPr>
          <p:cNvPr id="6" name="Title 5"/>
          <p:cNvSpPr>
            <a:spLocks noGrp="1"/>
          </p:cNvSpPr>
          <p:nvPr>
            <p:ph type="title"/>
          </p:nvPr>
        </p:nvSpPr>
        <p:spPr>
          <a:xfrm>
            <a:off x="4140200" y="274638"/>
            <a:ext cx="4546600" cy="1143000"/>
          </a:xfrm>
        </p:spPr>
        <p:txBody>
          <a:bodyPr/>
          <a:lstStyle/>
          <a:p>
            <a:r>
              <a:rPr lang="en-GB" sz="3200" dirty="0" smtClean="0">
                <a:solidFill>
                  <a:schemeClr val="tx1"/>
                </a:solidFill>
                <a:cs typeface="Lucida Sans Unicode" pitchFamily="34" charset="0"/>
              </a:rPr>
              <a:t>Learner Involvement</a:t>
            </a:r>
            <a:endParaRPr lang="en-US" sz="3200" dirty="0"/>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482600" y="1504950"/>
            <a:ext cx="8153400" cy="2240485"/>
          </a:xfrm>
          <a:prstGeom prst="rect">
            <a:avLst/>
          </a:prstGeom>
          <a:noFill/>
          <a:ln w="9525">
            <a:noFill/>
            <a:miter lim="800000"/>
            <a:headEnd/>
            <a:tailEnd/>
          </a:ln>
        </p:spPr>
        <p:txBody>
          <a:bodyPr wrap="square" lIns="0" tIns="0" rIns="0" bIns="0">
            <a:spAutoFit/>
          </a:bodyPr>
          <a:lstStyle/>
          <a:p>
            <a:pPr defTabSz="828675" hangingPunct="0">
              <a:lnSpc>
                <a:spcPct val="93000"/>
              </a:lnSpc>
              <a:spcBef>
                <a:spcPts val="1038"/>
              </a:spcBef>
              <a:spcAft>
                <a:spcPts val="1038"/>
              </a:spcAft>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sz="2400" dirty="0"/>
              <a:t>Over </a:t>
            </a:r>
            <a:r>
              <a:rPr lang="en-GB" sz="2400" dirty="0" smtClean="0"/>
              <a:t>1,150 </a:t>
            </a:r>
            <a:r>
              <a:rPr lang="en-GB" sz="2400" dirty="0"/>
              <a:t>organizations in 81 countries had registered Moodle sites by April 2004 (</a:t>
            </a:r>
            <a:r>
              <a:rPr lang="en-GB" sz="2400" dirty="0">
                <a:hlinkClick r:id="rId3"/>
              </a:rPr>
              <a:t>http://moodle.org/sites</a:t>
            </a:r>
            <a:r>
              <a:rPr lang="en-GB" sz="2400" dirty="0"/>
              <a:t>). This number is growing by about 10% each month as educators and trainers learn the value of implementing open source Moodle.  </a:t>
            </a:r>
          </a:p>
          <a:p>
            <a:pPr defTabSz="828675" hangingPunct="0">
              <a:lnSpc>
                <a:spcPct val="93000"/>
              </a:lnSpc>
              <a:spcBef>
                <a:spcPts val="363"/>
              </a:spcBef>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sz="2400" dirty="0"/>
              <a:t>Moodle is an ideal online learning solution for:</a:t>
            </a:r>
          </a:p>
        </p:txBody>
      </p:sp>
      <p:sp>
        <p:nvSpPr>
          <p:cNvPr id="30723" name="Rectangle 4"/>
          <p:cNvSpPr>
            <a:spLocks noChangeArrowheads="1"/>
          </p:cNvSpPr>
          <p:nvPr>
            <p:ph type="title"/>
          </p:nvPr>
        </p:nvSpPr>
        <p:spPr bwMode="auto">
          <a:xfrm>
            <a:off x="4330700" y="185738"/>
            <a:ext cx="4410075" cy="727075"/>
          </a:xfrm>
          <a:noFill/>
          <a:ln>
            <a:miter lim="800000"/>
            <a:headEnd/>
            <a:tailEnd/>
          </a:ln>
        </p:spPr>
        <p:txBody>
          <a:bodyPr vert="horz" wrap="square" lIns="0" tIns="0" rIns="0" bIns="0" numCol="1" anchor="ctr" anchorCtr="0" compatLnSpc="1">
            <a:prstTxWarp prst="textNoShape">
              <a:avLst/>
            </a:prstTxWarp>
          </a:bodyPr>
          <a:lstStyle/>
          <a:p>
            <a:pPr algn="l" defTabSz="414338" eaLnBrk="1">
              <a:lnSpc>
                <a:spcPct val="93000"/>
              </a:lnSpc>
              <a:buClr>
                <a:srgbClr val="000000"/>
              </a:buClr>
              <a:buSzPct val="45000"/>
              <a:buFont typeface="StarSymbol" charset="0"/>
              <a:buNone/>
              <a:tabLst>
                <a:tab pos="657225" algn="l"/>
                <a:tab pos="1312863" algn="l"/>
                <a:tab pos="1970088" algn="l"/>
                <a:tab pos="2627313" algn="l"/>
                <a:tab pos="3282950" algn="l"/>
                <a:tab pos="3940175" algn="l"/>
                <a:tab pos="4595813" algn="l"/>
                <a:tab pos="5253038" algn="l"/>
                <a:tab pos="5910263" algn="l"/>
                <a:tab pos="6565900" algn="l"/>
              </a:tabLst>
            </a:pPr>
            <a:r>
              <a:rPr lang="en-GB" sz="3200" dirty="0" smtClean="0">
                <a:solidFill>
                  <a:schemeClr val="tx1"/>
                </a:solidFill>
              </a:rPr>
              <a:t>Who is Using Moodle?</a:t>
            </a:r>
          </a:p>
        </p:txBody>
      </p:sp>
      <p:sp>
        <p:nvSpPr>
          <p:cNvPr id="30726" name="Text Box 7"/>
          <p:cNvSpPr txBox="1">
            <a:spLocks noChangeArrowheads="1"/>
          </p:cNvSpPr>
          <p:nvPr/>
        </p:nvSpPr>
        <p:spPr bwMode="auto">
          <a:xfrm>
            <a:off x="3832225" y="3479800"/>
            <a:ext cx="2809875" cy="2996590"/>
          </a:xfrm>
          <a:prstGeom prst="rect">
            <a:avLst/>
          </a:prstGeom>
          <a:noFill/>
          <a:ln w="9525">
            <a:noFill/>
            <a:miter lim="800000"/>
            <a:headEnd/>
            <a:tailEnd/>
          </a:ln>
        </p:spPr>
        <p:txBody>
          <a:bodyPr wrap="square" lIns="0" tIns="0" rIns="0" bIns="0">
            <a:spAutoFit/>
          </a:bodyPr>
          <a:lstStyle/>
          <a:p>
            <a:pPr defTabSz="828675" hangingPunct="0">
              <a:lnSpc>
                <a:spcPct val="93000"/>
              </a:lnSpc>
              <a:spcBef>
                <a:spcPts val="1038"/>
              </a:spcBef>
              <a:spcAft>
                <a:spcPts val="1038"/>
              </a:spcAft>
              <a:buClr>
                <a:srgbClr val="000000"/>
              </a:buClr>
              <a:buSzPct val="45000"/>
              <a:buFont typeface="StarSymbol" charset="0"/>
              <a:buNone/>
              <a:tabLst>
                <a:tab pos="657225" algn="l"/>
                <a:tab pos="1312863" algn="l"/>
                <a:tab pos="1970088" algn="l"/>
                <a:tab pos="2627313" algn="l"/>
                <a:tab pos="3282950" algn="l"/>
                <a:tab pos="3940175" algn="l"/>
                <a:tab pos="4595813" algn="l"/>
              </a:tabLst>
            </a:pPr>
            <a:endParaRPr lang="en-GB" sz="1600" dirty="0"/>
          </a:p>
          <a:p>
            <a:pPr defTabSz="828675" hangingPunct="0">
              <a:lnSpc>
                <a:spcPct val="93000"/>
              </a:lnSpc>
              <a:spcBef>
                <a:spcPct val="35000"/>
              </a:spcBef>
              <a:buClr>
                <a:srgbClr val="000000"/>
              </a:buClr>
              <a:buSzPct val="104000"/>
              <a:buFont typeface="StarSymbol" charset="0"/>
              <a:buBlip>
                <a:blip r:embed="rId4"/>
              </a:buBlip>
              <a:tabLst>
                <a:tab pos="657225" algn="l"/>
                <a:tab pos="1312863" algn="l"/>
                <a:tab pos="1970088" algn="l"/>
                <a:tab pos="2627313" algn="l"/>
                <a:tab pos="3282950" algn="l"/>
                <a:tab pos="3940175" algn="l"/>
                <a:tab pos="4595813" algn="l"/>
              </a:tabLst>
            </a:pPr>
            <a:r>
              <a:rPr lang="en-GB" sz="1600" b="1" dirty="0"/>
              <a:t>  </a:t>
            </a:r>
            <a:r>
              <a:rPr lang="en-GB" sz="1600" dirty="0"/>
              <a:t>K-12 Schools</a:t>
            </a:r>
          </a:p>
          <a:p>
            <a:pPr defTabSz="828675" hangingPunct="0">
              <a:lnSpc>
                <a:spcPct val="93000"/>
              </a:lnSpc>
              <a:spcBef>
                <a:spcPct val="25000"/>
              </a:spcBef>
              <a:buClr>
                <a:srgbClr val="000000"/>
              </a:buClr>
              <a:buSzPct val="104000"/>
              <a:buFont typeface="StarSymbol" charset="0"/>
              <a:buBlip>
                <a:blip r:embed="rId4"/>
              </a:buBlip>
              <a:tabLst>
                <a:tab pos="657225" algn="l"/>
                <a:tab pos="1312863" algn="l"/>
                <a:tab pos="1970088" algn="l"/>
                <a:tab pos="2627313" algn="l"/>
                <a:tab pos="3282950" algn="l"/>
                <a:tab pos="3940175" algn="l"/>
                <a:tab pos="4595813" algn="l"/>
              </a:tabLst>
            </a:pPr>
            <a:r>
              <a:rPr lang="en-GB" sz="1600" dirty="0"/>
              <a:t>  Colleges </a:t>
            </a:r>
          </a:p>
          <a:p>
            <a:pPr defTabSz="828675" hangingPunct="0">
              <a:lnSpc>
                <a:spcPct val="93000"/>
              </a:lnSpc>
              <a:spcBef>
                <a:spcPct val="25000"/>
              </a:spcBef>
              <a:buClr>
                <a:srgbClr val="000000"/>
              </a:buClr>
              <a:buSzPct val="104000"/>
              <a:buFont typeface="StarSymbol" charset="0"/>
              <a:buBlip>
                <a:blip r:embed="rId4"/>
              </a:buBlip>
              <a:tabLst>
                <a:tab pos="657225" algn="l"/>
                <a:tab pos="1312863" algn="l"/>
                <a:tab pos="1970088" algn="l"/>
                <a:tab pos="2627313" algn="l"/>
                <a:tab pos="3282950" algn="l"/>
                <a:tab pos="3940175" algn="l"/>
                <a:tab pos="4595813" algn="l"/>
              </a:tabLst>
            </a:pPr>
            <a:r>
              <a:rPr lang="en-GB" sz="1600" dirty="0"/>
              <a:t>  Universities</a:t>
            </a:r>
          </a:p>
          <a:p>
            <a:pPr defTabSz="828675" hangingPunct="0">
              <a:lnSpc>
                <a:spcPct val="93000"/>
              </a:lnSpc>
              <a:spcBef>
                <a:spcPct val="25000"/>
              </a:spcBef>
              <a:buClr>
                <a:srgbClr val="000000"/>
              </a:buClr>
              <a:buSzPct val="104000"/>
              <a:buFont typeface="StarSymbol" charset="0"/>
              <a:buBlip>
                <a:blip r:embed="rId4"/>
              </a:buBlip>
              <a:tabLst>
                <a:tab pos="657225" algn="l"/>
                <a:tab pos="1312863" algn="l"/>
                <a:tab pos="1970088" algn="l"/>
                <a:tab pos="2627313" algn="l"/>
                <a:tab pos="3282950" algn="l"/>
                <a:tab pos="3940175" algn="l"/>
                <a:tab pos="4595813" algn="l"/>
              </a:tabLst>
            </a:pPr>
            <a:r>
              <a:rPr lang="en-GB" sz="1600" dirty="0"/>
              <a:t>  Governmental Agencies</a:t>
            </a:r>
          </a:p>
          <a:p>
            <a:pPr defTabSz="828675" hangingPunct="0">
              <a:lnSpc>
                <a:spcPct val="93000"/>
              </a:lnSpc>
              <a:spcBef>
                <a:spcPct val="25000"/>
              </a:spcBef>
              <a:buClr>
                <a:srgbClr val="000000"/>
              </a:buClr>
              <a:buSzPct val="104000"/>
              <a:buFont typeface="StarSymbol" charset="0"/>
              <a:buBlip>
                <a:blip r:embed="rId4"/>
              </a:buBlip>
              <a:tabLst>
                <a:tab pos="657225" algn="l"/>
                <a:tab pos="1312863" algn="l"/>
                <a:tab pos="1970088" algn="l"/>
                <a:tab pos="2627313" algn="l"/>
                <a:tab pos="3282950" algn="l"/>
                <a:tab pos="3940175" algn="l"/>
                <a:tab pos="4595813" algn="l"/>
              </a:tabLst>
            </a:pPr>
            <a:r>
              <a:rPr lang="en-GB" sz="1600" dirty="0"/>
              <a:t>  Businesses</a:t>
            </a:r>
          </a:p>
          <a:p>
            <a:pPr defTabSz="828675" hangingPunct="0">
              <a:lnSpc>
                <a:spcPct val="93000"/>
              </a:lnSpc>
              <a:spcBef>
                <a:spcPct val="25000"/>
              </a:spcBef>
              <a:buClr>
                <a:srgbClr val="000000"/>
              </a:buClr>
              <a:buSzPct val="104000"/>
              <a:buFont typeface="StarSymbol" charset="0"/>
              <a:buBlip>
                <a:blip r:embed="rId4"/>
              </a:buBlip>
              <a:tabLst>
                <a:tab pos="657225" algn="l"/>
                <a:tab pos="1312863" algn="l"/>
                <a:tab pos="1970088" algn="l"/>
                <a:tab pos="2627313" algn="l"/>
                <a:tab pos="3282950" algn="l"/>
                <a:tab pos="3940175" algn="l"/>
                <a:tab pos="4595813" algn="l"/>
              </a:tabLst>
            </a:pPr>
            <a:r>
              <a:rPr lang="en-GB" sz="1600" dirty="0"/>
              <a:t>  Trade Associations</a:t>
            </a:r>
          </a:p>
          <a:p>
            <a:pPr defTabSz="828675" hangingPunct="0">
              <a:lnSpc>
                <a:spcPct val="93000"/>
              </a:lnSpc>
              <a:spcBef>
                <a:spcPct val="25000"/>
              </a:spcBef>
              <a:buClr>
                <a:srgbClr val="000000"/>
              </a:buClr>
              <a:buSzPct val="104000"/>
              <a:buFont typeface="StarSymbol" charset="0"/>
              <a:buBlip>
                <a:blip r:embed="rId4"/>
              </a:buBlip>
              <a:tabLst>
                <a:tab pos="657225" algn="l"/>
                <a:tab pos="1312863" algn="l"/>
                <a:tab pos="1970088" algn="l"/>
                <a:tab pos="2627313" algn="l"/>
                <a:tab pos="3282950" algn="l"/>
                <a:tab pos="3940175" algn="l"/>
                <a:tab pos="4595813" algn="l"/>
              </a:tabLst>
            </a:pPr>
            <a:r>
              <a:rPr lang="en-GB" sz="1600" dirty="0"/>
              <a:t>  Hospitals</a:t>
            </a:r>
          </a:p>
          <a:p>
            <a:pPr defTabSz="828675" hangingPunct="0">
              <a:lnSpc>
                <a:spcPct val="93000"/>
              </a:lnSpc>
              <a:spcBef>
                <a:spcPct val="25000"/>
              </a:spcBef>
              <a:buClr>
                <a:srgbClr val="000000"/>
              </a:buClr>
              <a:buSzPct val="104000"/>
              <a:buFont typeface="StarSymbol" charset="0"/>
              <a:buBlip>
                <a:blip r:embed="rId4"/>
              </a:buBlip>
              <a:tabLst>
                <a:tab pos="657225" algn="l"/>
                <a:tab pos="1312863" algn="l"/>
                <a:tab pos="1970088" algn="l"/>
                <a:tab pos="2627313" algn="l"/>
                <a:tab pos="3282950" algn="l"/>
                <a:tab pos="3940175" algn="l"/>
                <a:tab pos="4595813" algn="l"/>
              </a:tabLst>
            </a:pPr>
            <a:r>
              <a:rPr lang="en-GB" sz="1600" dirty="0"/>
              <a:t>  Libraries</a:t>
            </a:r>
          </a:p>
          <a:p>
            <a:pPr defTabSz="828675" hangingPunct="0">
              <a:lnSpc>
                <a:spcPct val="93000"/>
              </a:lnSpc>
              <a:spcBef>
                <a:spcPct val="25000"/>
              </a:spcBef>
              <a:buClr>
                <a:srgbClr val="000000"/>
              </a:buClr>
              <a:buSzPct val="104000"/>
              <a:buFont typeface="StarSymbol" charset="0"/>
              <a:buBlip>
                <a:blip r:embed="rId4"/>
              </a:buBlip>
              <a:tabLst>
                <a:tab pos="657225" algn="l"/>
                <a:tab pos="1312863" algn="l"/>
                <a:tab pos="1970088" algn="l"/>
                <a:tab pos="2627313" algn="l"/>
                <a:tab pos="3282950" algn="l"/>
                <a:tab pos="3940175" algn="l"/>
                <a:tab pos="4595813" algn="l"/>
              </a:tabLst>
            </a:pPr>
            <a:r>
              <a:rPr lang="en-GB" sz="1600" dirty="0"/>
              <a:t>  Employment Agencies</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56252" y="274638"/>
            <a:ext cx="4230547" cy="1143000"/>
          </a:xfrm>
        </p:spPr>
        <p:txBody>
          <a:bodyPr/>
          <a:lstStyle/>
          <a:p>
            <a:r>
              <a:rPr lang="en-US" dirty="0" smtClean="0"/>
              <a:t>Philosophy</a:t>
            </a:r>
            <a:endParaRPr lang="en-US" dirty="0"/>
          </a:p>
        </p:txBody>
      </p:sp>
      <p:sp>
        <p:nvSpPr>
          <p:cNvPr id="3" name="Subtitle 2"/>
          <p:cNvSpPr>
            <a:spLocks noGrp="1"/>
          </p:cNvSpPr>
          <p:nvPr>
            <p:ph idx="1"/>
          </p:nvPr>
        </p:nvSpPr>
        <p:spPr/>
        <p:txBody>
          <a:bodyPr/>
          <a:lstStyle/>
          <a:p>
            <a:r>
              <a:rPr lang="en-US" sz="2800" dirty="0" smtClean="0"/>
              <a:t>Open Source </a:t>
            </a:r>
            <a:r>
              <a:rPr lang="en-US" sz="2800" dirty="0" smtClean="0"/>
              <a:t>&amp; Free</a:t>
            </a:r>
          </a:p>
          <a:p>
            <a:r>
              <a:rPr lang="en-US" sz="2800" dirty="0" smtClean="0"/>
              <a:t>Easy to use; almost intuitive</a:t>
            </a:r>
          </a:p>
          <a:p>
            <a:r>
              <a:rPr lang="en-US" sz="2800" dirty="0" smtClean="0"/>
              <a:t>Deeply held belief in the importance of unrestricted education &amp; empowered teaching</a:t>
            </a:r>
          </a:p>
          <a:p>
            <a:r>
              <a:rPr lang="en-US" sz="2800" dirty="0" smtClean="0"/>
              <a:t>Moodle is realization of these ideals</a:t>
            </a:r>
          </a:p>
          <a:p>
            <a:endParaRPr lang="en-US" sz="2800" dirty="0"/>
          </a:p>
        </p:txBody>
      </p:sp>
      <p:pic>
        <p:nvPicPr>
          <p:cNvPr id="5" name="Picture 8" descr="dip"/>
          <p:cNvPicPr>
            <a:picLocks noChangeAspect="1" noChangeArrowheads="1"/>
          </p:cNvPicPr>
          <p:nvPr/>
        </p:nvPicPr>
        <p:blipFill>
          <a:blip r:embed="rId2"/>
          <a:srcRect/>
          <a:stretch>
            <a:fillRect/>
          </a:stretch>
        </p:blipFill>
        <p:spPr bwMode="auto">
          <a:xfrm>
            <a:off x="3084251" y="4531991"/>
            <a:ext cx="2289175" cy="1704975"/>
          </a:xfrm>
          <a:prstGeom prst="rect">
            <a:avLst/>
          </a:prstGeom>
          <a:noFill/>
          <a:ln w="3175">
            <a:solidFill>
              <a:srgbClr val="000000"/>
            </a:solidFill>
            <a:miter lim="800000"/>
            <a:headEnd/>
            <a:tailEnd/>
          </a:ln>
          <a:effectLst>
            <a:outerShdw dist="107763" dir="2700000" algn="ctr" rotWithShape="0">
              <a:srgbClr val="808080">
                <a:alpha val="50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i="1" dirty="0" smtClean="0"/>
              <a:t>Stage 2 - Research</a:t>
            </a:r>
            <a:endParaRPr lang="en-US" i="1" dirty="0"/>
          </a:p>
        </p:txBody>
      </p:sp>
      <p:sp>
        <p:nvSpPr>
          <p:cNvPr id="5" name="Subtitle 4"/>
          <p:cNvSpPr>
            <a:spLocks noGrp="1"/>
          </p:cNvSpPr>
          <p:nvPr>
            <p:ph type="subTitle" idx="1"/>
          </p:nvPr>
        </p:nvSpPr>
        <p:spPr>
          <a:xfrm>
            <a:off x="544009" y="3886199"/>
            <a:ext cx="8067555" cy="2607197"/>
          </a:xfrm>
        </p:spPr>
        <p:txBody>
          <a:bodyPr/>
          <a:lstStyle/>
          <a:p>
            <a:r>
              <a:rPr lang="en-US" sz="2800" dirty="0" smtClean="0"/>
              <a:t>What research organization or people developed a solution to this problem or need? What were their findings? Who were the “lead thinkers” for this innovation, and how did they convince a manufacturer to produce it? </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xfrm>
            <a:off x="457199" y="1898248"/>
            <a:ext cx="8304835" cy="4227915"/>
          </a:xfrm>
        </p:spPr>
        <p:txBody>
          <a:bodyPr/>
          <a:lstStyle/>
          <a:p>
            <a:r>
              <a:rPr lang="en-US" sz="2800" dirty="0" smtClean="0"/>
              <a:t>Martin Dougiamas – Innovator &amp; Lead Developer</a:t>
            </a:r>
          </a:p>
          <a:p>
            <a:r>
              <a:rPr lang="en-US" sz="2800" dirty="0" smtClean="0"/>
              <a:t>He saw problems in other Learning Management Systems (LMS)</a:t>
            </a:r>
          </a:p>
          <a:p>
            <a:r>
              <a:rPr lang="en-US" sz="2800" dirty="0" smtClean="0"/>
              <a:t>Software product for producing Internet-based courses.</a:t>
            </a:r>
          </a:p>
          <a:p>
            <a:r>
              <a:rPr lang="en-US" sz="2800" dirty="0" smtClean="0"/>
              <a:t>World-wide ongoing development project</a:t>
            </a:r>
          </a:p>
          <a:p>
            <a:r>
              <a:rPr lang="en-US" sz="2800" dirty="0" smtClean="0"/>
              <a:t>Supports social constructionist pedagogy of education</a:t>
            </a:r>
          </a:p>
          <a:p>
            <a:endParaRPr lang="en-US" sz="2800" dirty="0" smtClean="0"/>
          </a:p>
          <a:p>
            <a:endParaRPr lang="en-US" sz="2800" dirty="0"/>
          </a:p>
        </p:txBody>
      </p:sp>
      <p:pic>
        <p:nvPicPr>
          <p:cNvPr id="7" name="Picture 6" descr="martin"/>
          <p:cNvPicPr>
            <a:picLocks noChangeAspect="1" noChangeArrowheads="1"/>
          </p:cNvPicPr>
          <p:nvPr/>
        </p:nvPicPr>
        <p:blipFill>
          <a:blip r:embed="rId3"/>
          <a:srcRect/>
          <a:stretch>
            <a:fillRect/>
          </a:stretch>
        </p:blipFill>
        <p:spPr bwMode="auto">
          <a:xfrm>
            <a:off x="6504972" y="302288"/>
            <a:ext cx="1386853" cy="1416182"/>
          </a:xfrm>
          <a:prstGeom prst="rect">
            <a:avLst/>
          </a:prstGeom>
          <a:noFill/>
          <a:ln w="3175">
            <a:solidFill>
              <a:srgbClr val="000000"/>
            </a:solidFill>
            <a:miter lim="800000"/>
            <a:headEnd/>
            <a:tailEnd/>
          </a:ln>
          <a:effectLst>
            <a:outerShdw dist="107763" dir="2700000" algn="ctr" rotWithShape="0">
              <a:srgbClr val="808080">
                <a:alpha val="50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i="1" dirty="0" smtClean="0"/>
              <a:t>Stage 3 - Development</a:t>
            </a:r>
            <a:endParaRPr lang="en-US" i="1" dirty="0"/>
          </a:p>
        </p:txBody>
      </p:sp>
      <p:sp>
        <p:nvSpPr>
          <p:cNvPr id="5" name="Subtitle 4"/>
          <p:cNvSpPr>
            <a:spLocks noGrp="1"/>
          </p:cNvSpPr>
          <p:nvPr>
            <p:ph type="subTitle" idx="1"/>
          </p:nvPr>
        </p:nvSpPr>
        <p:spPr>
          <a:xfrm>
            <a:off x="844952" y="3886200"/>
            <a:ext cx="7349924" cy="2410428"/>
          </a:xfrm>
        </p:spPr>
        <p:txBody>
          <a:bodyPr/>
          <a:lstStyle/>
          <a:p>
            <a:r>
              <a:rPr lang="en-US" dirty="0" smtClean="0"/>
              <a:t>What problems did the innovation encounter in the development process? Who was the intended audience for the innovation?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A number of prototypes were produced &amp; discarded prior to Version 1.0</a:t>
            </a:r>
          </a:p>
          <a:p>
            <a:r>
              <a:rPr lang="en-US" dirty="0" smtClean="0"/>
              <a:t>Released on August 20, 2002</a:t>
            </a:r>
          </a:p>
          <a:p>
            <a:r>
              <a:rPr lang="en-US" dirty="0" smtClean="0"/>
              <a:t>Originally targeted toward smaller, more intimate classes at the University level</a:t>
            </a:r>
          </a:p>
          <a:p>
            <a:r>
              <a:rPr lang="en-US" dirty="0" smtClean="0"/>
              <a:t>Subject  of research case studies which closely analyzed the nature of collaboration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Distributed </a:t>
            </a:r>
            <a:r>
              <a:rPr lang="en-US" i="1" u="sng" dirty="0" smtClean="0"/>
              <a:t>free</a:t>
            </a:r>
            <a:r>
              <a:rPr lang="en-US" dirty="0" smtClean="0"/>
              <a:t> under Open Source licensing </a:t>
            </a:r>
          </a:p>
          <a:p>
            <a:r>
              <a:rPr lang="en-US" dirty="0" smtClean="0"/>
              <a:t>Complete access to source code </a:t>
            </a:r>
          </a:p>
          <a:p>
            <a:r>
              <a:rPr lang="en-US" dirty="0" smtClean="0"/>
              <a:t>Changes can be made, if needed</a:t>
            </a:r>
          </a:p>
          <a:p>
            <a:r>
              <a:rPr lang="en-US" dirty="0" smtClean="0"/>
              <a:t>Small learning curve for teachers</a:t>
            </a:r>
          </a:p>
          <a:p>
            <a:r>
              <a:rPr lang="en-US" dirty="0" smtClean="0"/>
              <a:t>Modular design for adding activities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9" descr="add"/>
          <p:cNvPicPr>
            <a:picLocks noChangeAspect="1" noChangeArrowheads="1"/>
          </p:cNvPicPr>
          <p:nvPr/>
        </p:nvPicPr>
        <p:blipFill>
          <a:blip r:embed="rId3"/>
          <a:srcRect/>
          <a:stretch>
            <a:fillRect/>
          </a:stretch>
        </p:blipFill>
        <p:spPr bwMode="auto">
          <a:xfrm>
            <a:off x="1273175" y="4357688"/>
            <a:ext cx="3592513" cy="2201862"/>
          </a:xfrm>
          <a:prstGeom prst="rect">
            <a:avLst/>
          </a:prstGeom>
          <a:noFill/>
          <a:ln w="9525">
            <a:solidFill>
              <a:schemeClr val="tx1"/>
            </a:solidFill>
            <a:miter lim="800000"/>
            <a:headEnd/>
            <a:tailEnd/>
          </a:ln>
        </p:spPr>
      </p:pic>
      <p:sp>
        <p:nvSpPr>
          <p:cNvPr id="7171" name="Rectangle 3"/>
          <p:cNvSpPr>
            <a:spLocks noGrp="1" noChangeArrowheads="1"/>
          </p:cNvSpPr>
          <p:nvPr>
            <p:ph type="title"/>
          </p:nvPr>
        </p:nvSpPr>
        <p:spPr bwMode="auto">
          <a:xfrm>
            <a:off x="4676171" y="209590"/>
            <a:ext cx="3887687" cy="787400"/>
          </a:xfrm>
          <a:noFill/>
          <a:ln>
            <a:miter lim="800000"/>
            <a:headEnd/>
            <a:tailEnd/>
          </a:ln>
        </p:spPr>
        <p:txBody>
          <a:bodyPr vert="horz" wrap="square" lIns="0" tIns="0" rIns="0" bIns="0" numCol="1" anchor="ctr" anchorCtr="0" compatLnSpc="1">
            <a:prstTxWarp prst="textNoShape">
              <a:avLst/>
            </a:prstTxWarp>
          </a:bodyPr>
          <a:lstStyle/>
          <a:p>
            <a:pPr algn="l" defTabSz="414338" eaLnBrk="1">
              <a:lnSpc>
                <a:spcPct val="93000"/>
              </a:lnSpc>
              <a:buClr>
                <a:srgbClr val="000000"/>
              </a:buClr>
              <a:buSzPct val="45000"/>
              <a:buFont typeface="StarSymbol" charset="0"/>
              <a:buNone/>
              <a:tabLst>
                <a:tab pos="657225" algn="l"/>
                <a:tab pos="1312863" algn="l"/>
                <a:tab pos="1970088" algn="l"/>
                <a:tab pos="2627313" algn="l"/>
                <a:tab pos="3282950" algn="l"/>
                <a:tab pos="3940175" algn="l"/>
                <a:tab pos="4595813" algn="l"/>
                <a:tab pos="5253038" algn="l"/>
                <a:tab pos="5910263" algn="l"/>
                <a:tab pos="6565900" algn="l"/>
                <a:tab pos="7223125" algn="l"/>
              </a:tabLst>
            </a:pPr>
            <a:r>
              <a:rPr lang="en-US" sz="3200" dirty="0" smtClean="0"/>
              <a:t>Getting Started</a:t>
            </a:r>
            <a:endParaRPr lang="en-GB" sz="3200" b="1" i="1" dirty="0" smtClean="0">
              <a:solidFill>
                <a:schemeClr val="tx1"/>
              </a:solidFill>
              <a:cs typeface="Lucida Sans Unicode" pitchFamily="34" charset="0"/>
            </a:endParaRPr>
          </a:p>
        </p:txBody>
      </p:sp>
      <p:sp>
        <p:nvSpPr>
          <p:cNvPr id="7172" name="Text Box 4"/>
          <p:cNvSpPr txBox="1">
            <a:spLocks noChangeArrowheads="1"/>
          </p:cNvSpPr>
          <p:nvPr/>
        </p:nvSpPr>
        <p:spPr bwMode="auto">
          <a:xfrm>
            <a:off x="5335929" y="5028315"/>
            <a:ext cx="2781442" cy="1315745"/>
          </a:xfrm>
          <a:prstGeom prst="rect">
            <a:avLst/>
          </a:prstGeom>
          <a:noFill/>
          <a:ln w="9525">
            <a:noFill/>
            <a:miter lim="800000"/>
            <a:headEnd/>
            <a:tailEnd/>
          </a:ln>
        </p:spPr>
        <p:txBody>
          <a:bodyPr wrap="square" lIns="0" tIns="0" rIns="0" bIns="0">
            <a:spAutoFit/>
          </a:bodyPr>
          <a:lstStyle/>
          <a:p>
            <a:pPr defTabSz="828675" hangingPunct="0">
              <a:lnSpc>
                <a:spcPct val="95000"/>
              </a:lnSpc>
              <a:buClr>
                <a:srgbClr val="000000"/>
              </a:buClr>
              <a:buSzPct val="45000"/>
              <a:buFont typeface="StarSymbol" charset="0"/>
              <a:buNone/>
              <a:tabLst>
                <a:tab pos="657225" algn="l"/>
                <a:tab pos="1312863" algn="l"/>
                <a:tab pos="1970088" algn="l"/>
                <a:tab pos="2627313" algn="l"/>
                <a:tab pos="3282950" algn="l"/>
                <a:tab pos="3940175" algn="l"/>
              </a:tabLst>
            </a:pPr>
            <a:r>
              <a:rPr lang="en-GB" i="1" dirty="0">
                <a:latin typeface="Times New Roman" pitchFamily="18" charset="0"/>
              </a:rPr>
              <a:t>With editing turned on, the course creator can now </a:t>
            </a:r>
            <a:r>
              <a:rPr lang="en-GB" b="1" dirty="0">
                <a:latin typeface="Times New Roman" pitchFamily="18" charset="0"/>
              </a:rPr>
              <a:t>Add</a:t>
            </a:r>
            <a:r>
              <a:rPr lang="en-GB" b="1" i="1" dirty="0">
                <a:latin typeface="Times New Roman" pitchFamily="18" charset="0"/>
              </a:rPr>
              <a:t> </a:t>
            </a:r>
            <a:r>
              <a:rPr lang="en-GB" i="1" dirty="0">
                <a:latin typeface="Times New Roman" pitchFamily="18" charset="0"/>
              </a:rPr>
              <a:t>activities from an intuitive drop-down list of module plug-in features.</a:t>
            </a:r>
          </a:p>
        </p:txBody>
      </p:sp>
      <p:pic>
        <p:nvPicPr>
          <p:cNvPr id="7173" name="Picture 6" descr="active"/>
          <p:cNvPicPr>
            <a:picLocks noChangeAspect="1" noChangeArrowheads="1"/>
          </p:cNvPicPr>
          <p:nvPr/>
        </p:nvPicPr>
        <p:blipFill>
          <a:blip r:embed="rId4"/>
          <a:srcRect/>
          <a:stretch>
            <a:fillRect/>
          </a:stretch>
        </p:blipFill>
        <p:spPr bwMode="auto">
          <a:xfrm>
            <a:off x="7194550" y="2413000"/>
            <a:ext cx="1276350" cy="2143125"/>
          </a:xfrm>
          <a:prstGeom prst="rect">
            <a:avLst/>
          </a:prstGeom>
          <a:noFill/>
          <a:ln w="9525">
            <a:noFill/>
            <a:miter lim="800000"/>
            <a:headEnd/>
            <a:tailEnd/>
          </a:ln>
        </p:spPr>
      </p:pic>
      <p:pic>
        <p:nvPicPr>
          <p:cNvPr id="7174" name="Picture 7"/>
          <p:cNvPicPr>
            <a:picLocks noChangeAspect="1" noChangeArrowheads="1"/>
          </p:cNvPicPr>
          <p:nvPr/>
        </p:nvPicPr>
        <p:blipFill>
          <a:blip r:embed="rId5"/>
          <a:srcRect/>
          <a:stretch>
            <a:fillRect/>
          </a:stretch>
        </p:blipFill>
        <p:spPr bwMode="auto">
          <a:xfrm>
            <a:off x="3644900" y="4405313"/>
            <a:ext cx="966788" cy="176212"/>
          </a:xfrm>
          <a:prstGeom prst="rect">
            <a:avLst/>
          </a:prstGeom>
          <a:noFill/>
          <a:ln w="9525">
            <a:noFill/>
            <a:miter lim="800000"/>
            <a:headEnd/>
            <a:tailEnd/>
          </a:ln>
        </p:spPr>
      </p:pic>
      <p:sp>
        <p:nvSpPr>
          <p:cNvPr id="7175" name="Text Box 8"/>
          <p:cNvSpPr txBox="1">
            <a:spLocks noChangeArrowheads="1"/>
          </p:cNvSpPr>
          <p:nvPr/>
        </p:nvSpPr>
        <p:spPr bwMode="auto">
          <a:xfrm>
            <a:off x="1155841" y="1284790"/>
            <a:ext cx="5997313" cy="2986715"/>
          </a:xfrm>
          <a:prstGeom prst="rect">
            <a:avLst/>
          </a:prstGeom>
          <a:noFill/>
          <a:ln w="9525">
            <a:noFill/>
            <a:miter lim="800000"/>
            <a:headEnd/>
            <a:tailEnd/>
          </a:ln>
        </p:spPr>
        <p:txBody>
          <a:bodyPr wrap="square" lIns="0" tIns="0" rIns="0" bIns="0">
            <a:spAutoFit/>
          </a:bodyPr>
          <a:lstStyle/>
          <a:p>
            <a:pPr defTabSz="828675" hangingPunct="0">
              <a:lnSpc>
                <a:spcPct val="93000"/>
              </a:lnSpc>
              <a:spcBef>
                <a:spcPts val="400"/>
              </a:spcBef>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dirty="0"/>
              <a:t>Moodle has a “modular” design so adding the Activities</a:t>
            </a:r>
            <a:r>
              <a:rPr lang="en-GB" dirty="0">
                <a:solidFill>
                  <a:srgbClr val="FF9933"/>
                </a:solidFill>
              </a:rPr>
              <a:t> </a:t>
            </a:r>
            <a:r>
              <a:rPr lang="en-GB" dirty="0"/>
              <a:t>that form a course is a simple process</a:t>
            </a:r>
            <a:r>
              <a:rPr lang="en-GB" dirty="0" smtClean="0"/>
              <a:t>:</a:t>
            </a:r>
          </a:p>
          <a:p>
            <a:pPr defTabSz="828675" hangingPunct="0">
              <a:lnSpc>
                <a:spcPct val="93000"/>
              </a:lnSpc>
              <a:spcBef>
                <a:spcPts val="400"/>
              </a:spcBef>
              <a:buClr>
                <a:srgbClr val="000000"/>
              </a:buClr>
              <a:buSzPct val="45000"/>
              <a:buFont typeface="StarSymbol" charset="0"/>
              <a:buNone/>
              <a:tabLst>
                <a:tab pos="657225" algn="l"/>
                <a:tab pos="1312863" algn="l"/>
                <a:tab pos="1970088" algn="l"/>
                <a:tab pos="2627313" algn="l"/>
                <a:tab pos="3282950" algn="l"/>
                <a:tab pos="3940175" algn="l"/>
                <a:tab pos="4595813" algn="l"/>
              </a:tabLst>
            </a:pPr>
            <a:endParaRPr lang="en-GB" dirty="0"/>
          </a:p>
          <a:p>
            <a:pPr defTabSz="828675" hangingPunct="0">
              <a:lnSpc>
                <a:spcPct val="93000"/>
              </a:lnSpc>
              <a:spcBef>
                <a:spcPts val="400"/>
              </a:spcBef>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dirty="0"/>
              <a:t>    1. Course creation privileges are assigned to </a:t>
            </a:r>
            <a:r>
              <a:rPr lang="en-GB" dirty="0" smtClean="0"/>
              <a:t>the</a:t>
            </a:r>
          </a:p>
          <a:p>
            <a:pPr defTabSz="828675" hangingPunct="0">
              <a:lnSpc>
                <a:spcPct val="93000"/>
              </a:lnSpc>
              <a:spcBef>
                <a:spcPts val="400"/>
              </a:spcBef>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dirty="0" smtClean="0"/>
              <a:t>        </a:t>
            </a:r>
            <a:r>
              <a:rPr lang="en-GB" dirty="0"/>
              <a:t>teacher.</a:t>
            </a:r>
          </a:p>
          <a:p>
            <a:pPr defTabSz="828675" hangingPunct="0">
              <a:lnSpc>
                <a:spcPct val="93000"/>
              </a:lnSpc>
              <a:spcBef>
                <a:spcPts val="400"/>
              </a:spcBef>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dirty="0"/>
              <a:t>    2. Select from one of three course layout; </a:t>
            </a:r>
            <a:r>
              <a:rPr lang="en-GB" b="1" dirty="0"/>
              <a:t>Topic</a:t>
            </a:r>
            <a:r>
              <a:rPr lang="en-GB" dirty="0"/>
              <a:t>, </a:t>
            </a:r>
            <a:endParaRPr lang="en-GB" dirty="0" smtClean="0"/>
          </a:p>
          <a:p>
            <a:pPr defTabSz="828675" hangingPunct="0">
              <a:lnSpc>
                <a:spcPct val="93000"/>
              </a:lnSpc>
              <a:spcBef>
                <a:spcPts val="400"/>
              </a:spcBef>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b="1" dirty="0" smtClean="0"/>
              <a:t>        Weekly</a:t>
            </a:r>
            <a:r>
              <a:rPr lang="en-GB" dirty="0"/>
              <a:t> </a:t>
            </a:r>
            <a:r>
              <a:rPr lang="en-GB" dirty="0" smtClean="0"/>
              <a:t>or </a:t>
            </a:r>
            <a:r>
              <a:rPr lang="en-GB" b="1" dirty="0"/>
              <a:t>Social</a:t>
            </a:r>
            <a:r>
              <a:rPr lang="en-GB" dirty="0"/>
              <a:t> format.</a:t>
            </a:r>
          </a:p>
          <a:p>
            <a:pPr defTabSz="828675" hangingPunct="0">
              <a:lnSpc>
                <a:spcPct val="93000"/>
              </a:lnSpc>
              <a:spcBef>
                <a:spcPts val="400"/>
              </a:spcBef>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dirty="0"/>
              <a:t>    3. Click “Turn editing on” within the blank </a:t>
            </a:r>
            <a:r>
              <a:rPr lang="en-GB" dirty="0" smtClean="0"/>
              <a:t>course</a:t>
            </a:r>
          </a:p>
          <a:p>
            <a:pPr defTabSz="828675" hangingPunct="0">
              <a:lnSpc>
                <a:spcPct val="93000"/>
              </a:lnSpc>
              <a:spcBef>
                <a:spcPts val="400"/>
              </a:spcBef>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dirty="0" smtClean="0"/>
              <a:t>        </a:t>
            </a:r>
            <a:r>
              <a:rPr lang="en-GB" dirty="0"/>
              <a:t>template.</a:t>
            </a:r>
          </a:p>
          <a:p>
            <a:pPr defTabSz="828675" hangingPunct="0">
              <a:lnSpc>
                <a:spcPct val="93000"/>
              </a:lnSpc>
              <a:spcBef>
                <a:spcPts val="400"/>
              </a:spcBef>
              <a:buClr>
                <a:srgbClr val="000000"/>
              </a:buClr>
              <a:buSzPct val="45000"/>
              <a:buFont typeface="StarSymbol" charset="0"/>
              <a:buNone/>
              <a:tabLst>
                <a:tab pos="657225" algn="l"/>
                <a:tab pos="1312863" algn="l"/>
                <a:tab pos="1970088" algn="l"/>
                <a:tab pos="2627313" algn="l"/>
                <a:tab pos="3282950" algn="l"/>
                <a:tab pos="3940175" algn="l"/>
                <a:tab pos="4595813" algn="l"/>
              </a:tabLst>
            </a:pPr>
            <a:r>
              <a:rPr lang="en-GB" dirty="0"/>
              <a:t>    4. Create the course!</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1134</TotalTime>
  <Words>1080</Words>
  <Application>Microsoft Office PowerPoint</Application>
  <PresentationFormat>On-screen Show (4:3)</PresentationFormat>
  <Paragraphs>140</Paragraphs>
  <Slides>22</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StarSymbol</vt:lpstr>
      <vt:lpstr>Times New Roman</vt:lpstr>
      <vt:lpstr>Lucida Sans Unicode</vt:lpstr>
      <vt:lpstr>Default Design</vt:lpstr>
      <vt:lpstr>Stage 1 – Need</vt:lpstr>
      <vt:lpstr>History</vt:lpstr>
      <vt:lpstr>Philosophy</vt:lpstr>
      <vt:lpstr>Stage 2 - Research</vt:lpstr>
      <vt:lpstr>Slide 5</vt:lpstr>
      <vt:lpstr>Stage 3 - Development</vt:lpstr>
      <vt:lpstr>Slide 7</vt:lpstr>
      <vt:lpstr>Slide 8</vt:lpstr>
      <vt:lpstr>Getting Started</vt:lpstr>
      <vt:lpstr>Stage 4 - Commercialization</vt:lpstr>
      <vt:lpstr>Open Source Software</vt:lpstr>
      <vt:lpstr>Slide 12</vt:lpstr>
      <vt:lpstr>Adoption Rate within Society</vt:lpstr>
      <vt:lpstr>Innovators &amp; Early Adopters</vt:lpstr>
      <vt:lpstr>Key roles within Moodle</vt:lpstr>
      <vt:lpstr>Strategies for Adoption</vt:lpstr>
      <vt:lpstr>Laggards</vt:lpstr>
      <vt:lpstr>Rejection Notices</vt:lpstr>
      <vt:lpstr>Perceived Attributes</vt:lpstr>
      <vt:lpstr>Why should I Change?</vt:lpstr>
      <vt:lpstr>Learner Involvement</vt:lpstr>
      <vt:lpstr>Who is Using Moodle?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Bryan C. Williams</dc:creator>
  <cp:lastModifiedBy>Pamela</cp:lastModifiedBy>
  <cp:revision>67</cp:revision>
  <dcterms:created xsi:type="dcterms:W3CDTF">2004-03-28T16:03:27Z</dcterms:created>
  <dcterms:modified xsi:type="dcterms:W3CDTF">2009-01-15T22:30:07Z</dcterms:modified>
</cp:coreProperties>
</file>